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</p:sldMasterIdLst>
  <p:notesMasterIdLst>
    <p:notesMasterId r:id="rId10"/>
  </p:notesMasterIdLst>
  <p:sldIdLst>
    <p:sldId id="257" r:id="rId2"/>
    <p:sldId id="267" r:id="rId3"/>
    <p:sldId id="259" r:id="rId4"/>
    <p:sldId id="260" r:id="rId5"/>
    <p:sldId id="261" r:id="rId6"/>
    <p:sldId id="263" r:id="rId7"/>
    <p:sldId id="262" r:id="rId8"/>
    <p:sldId id="265" r:id="rId9"/>
  </p:sldIdLst>
  <p:sldSz cx="12192000" cy="6858000"/>
  <p:notesSz cx="6858000" cy="9144000"/>
  <p:embeddedFontLst>
    <p:embeddedFont>
      <p:font typeface="Tw Cen MT Condensed" panose="020B0606020104020203" pitchFamily="34" charset="-18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Book Antiqua" panose="02040602050305030304" pitchFamily="18" charset="0"/>
      <p:regular r:id="rId17"/>
      <p:bold r:id="rId18"/>
      <p:italic r:id="rId19"/>
      <p:boldItalic r:id="rId20"/>
    </p:embeddedFont>
    <p:embeddedFont>
      <p:font typeface="Palatino Linotype" panose="02040502050505030304" pitchFamily="18" charset="0"/>
      <p:regular r:id="rId21"/>
      <p:bold r:id="rId22"/>
      <p:italic r:id="rId23"/>
      <p:boldItalic r:id="rId24"/>
    </p:embeddedFont>
    <p:embeddedFont>
      <p:font typeface="Tw Cen MT" panose="020B0602020104020603" pitchFamily="34" charset="-18"/>
      <p:regular r:id="rId25"/>
      <p:bold r:id="rId26"/>
      <p:italic r:id="rId27"/>
      <p:boldItalic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0EFEA-B059-43AB-AF50-DC7DA6863869}" type="datetimeFigureOut">
              <a:rPr lang="hu-HU" smtClean="0"/>
              <a:t>2025.04.29.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8FF8-0FF3-4406-BDDC-25B50D65CA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92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08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4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13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031065"/>
            <a:ext cx="9144000" cy="1048774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="1">
                <a:latin typeface="+mn-lt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226023"/>
            <a:ext cx="9144000" cy="89305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83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0E1-25CE-4E63-A8A0-D68FB4F0F1D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97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16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1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9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3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84CC-25C5-9E41-8FD9-026C19E1822A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840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7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65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87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49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net.jogtar.hu/jogszabaly?docid=a0500135.tv#lbj149idc097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Áldozatvédelem, </a:t>
            </a:r>
            <a:r>
              <a:rPr lang="hu-HU" dirty="0" smtClean="0"/>
              <a:t>                                   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Áldozatsegítés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51" y="857254"/>
            <a:ext cx="6887514" cy="5165636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50000"/>
              </a:schemeClr>
            </a:outerShdw>
            <a:softEdge rad="279400"/>
          </a:effectLst>
        </p:spPr>
      </p:pic>
      <p:sp>
        <p:nvSpPr>
          <p:cNvPr id="7" name="Szövegdoboz 6"/>
          <p:cNvSpPr txBox="1"/>
          <p:nvPr/>
        </p:nvSpPr>
        <p:spPr>
          <a:xfrm>
            <a:off x="8577708" y="5761280"/>
            <a:ext cx="3185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/>
              <a:t>https://pixabay.com/hu/images/search/k%C3%A9p/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69890" y="3221211"/>
            <a:ext cx="4241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Szabó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silla r.fhdgy</a:t>
            </a:r>
          </a:p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CSCSVMRFK áldozatvédelmi referens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9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 és milyen az áldozat ?</a:t>
            </a:r>
          </a:p>
        </p:txBody>
      </p:sp>
      <p:sp>
        <p:nvSpPr>
          <p:cNvPr id="4" name="Tartalom helye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„provokálja az elkövetőt”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8344" y="5728209"/>
            <a:ext cx="342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„provokálja az elkövetőt”</a:t>
            </a:r>
            <a:endParaRPr lang="hu-HU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41434" y="2540306"/>
            <a:ext cx="128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„</a:t>
            </a:r>
            <a:r>
              <a:rPr lang="hu-HU" sz="2400" b="1" dirty="0" smtClean="0"/>
              <a:t>gyenge</a:t>
            </a:r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 rot="1059543">
            <a:off x="6582301" y="1652453"/>
            <a:ext cx="1855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„</a:t>
            </a:r>
            <a:r>
              <a:rPr lang="hu-HU" sz="2400" b="1" dirty="0" smtClean="0"/>
              <a:t>magányos</a:t>
            </a:r>
            <a:r>
              <a:rPr lang="hu-HU" sz="2400" dirty="0" smtClean="0"/>
              <a:t>”</a:t>
            </a:r>
            <a:r>
              <a:rPr lang="hu-HU" sz="2400" dirty="0" smtClean="0">
                <a:solidFill>
                  <a:schemeClr val="bg1"/>
                </a:solidFill>
              </a:rPr>
              <a:t>”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164294" y="3784412"/>
            <a:ext cx="411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„nem tudja megvédeni magát”</a:t>
            </a:r>
            <a:endParaRPr lang="hu-HU" sz="24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588143" y="4086752"/>
            <a:ext cx="2119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„</a:t>
            </a:r>
            <a:r>
              <a:rPr lang="hu-HU" sz="2400" b="1" dirty="0" smtClean="0"/>
              <a:t>visszahúzódó</a:t>
            </a:r>
            <a:r>
              <a:rPr lang="hu-HU" sz="2400" dirty="0" smtClean="0"/>
              <a:t>”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 rot="20832870">
            <a:off x="6097959" y="5865473"/>
            <a:ext cx="2168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„</a:t>
            </a:r>
            <a:r>
              <a:rPr lang="hu-HU" sz="2400" b="1" dirty="0" smtClean="0"/>
              <a:t>szerencsétlen</a:t>
            </a:r>
            <a:r>
              <a:rPr lang="hu-HU" sz="2400" dirty="0" smtClean="0"/>
              <a:t>”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683595" y="2432035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„</a:t>
            </a:r>
            <a:r>
              <a:rPr lang="hu-HU" sz="2400" b="1" dirty="0" err="1" smtClean="0"/>
              <a:t>naív</a:t>
            </a:r>
            <a:r>
              <a:rPr lang="hu-HU" dirty="0" smtClean="0"/>
              <a:t>”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94" y="1937129"/>
            <a:ext cx="5531700" cy="379827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3" name="Szövegdoboz 12"/>
          <p:cNvSpPr txBox="1"/>
          <p:nvPr/>
        </p:nvSpPr>
        <p:spPr>
          <a:xfrm>
            <a:off x="3805700" y="5503838"/>
            <a:ext cx="3185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/>
              <a:t>https://pixabay.com/hu/images/search/k%C3%A9p/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9599230" y="5918662"/>
            <a:ext cx="1676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„felelőtlen”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0391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Hogyan lesz valakiből áldozat?</a:t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artalom helye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„Úgy tett, </a:t>
            </a:r>
            <a:r>
              <a:rPr lang="hu-HU" sz="2000" dirty="0" smtClean="0">
                <a:solidFill>
                  <a:schemeClr val="bg1"/>
                </a:solidFill>
              </a:rPr>
              <a:t>mintha</a:t>
            </a:r>
            <a:r>
              <a:rPr lang="hu-HU" dirty="0" smtClean="0">
                <a:solidFill>
                  <a:schemeClr val="bg1"/>
                </a:solidFill>
              </a:rPr>
              <a:t> bármit csinálhatna velem.”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31139" y="2064969"/>
            <a:ext cx="25138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„Úgy tett,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mintha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bármit csinálhatna velem.”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190745" y="3066059"/>
            <a:ext cx="1689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„Nem fékezett, </a:t>
            </a:r>
          </a:p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csak jött felém.”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136003" y="1788177"/>
            <a:ext cx="3055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„Mondtam, hogy nem akarok vele járni, de nem tágított, elkezdett zaklatni.”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019929" y="3205290"/>
            <a:ext cx="284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„Valamit tettek az italomba.”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385682" y="3868310"/>
            <a:ext cx="270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„Amit a neten rendeltem nem jött meg.”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47748" y="4057885"/>
            <a:ext cx="2332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„Állandóan belém köt, </a:t>
            </a:r>
          </a:p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gúnyol.”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00739" y="5395206"/>
            <a:ext cx="578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„Mire hazaértem nem volt meg a telefonom, valaki ellopta.”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545200" y="5248492"/>
            <a:ext cx="429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„Odalépett hozzám és váratlanul megütött.”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362133" y="5894402"/>
            <a:ext cx="865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Chateltünk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képeket küldtünk egymásnak, de végül megzsarolt, hogy megosztja  a fotóm.”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84538" y="6358578"/>
            <a:ext cx="7407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„Jó munkalehetőségnek tűnt, nem gondoltam, hogy egészen másról van szó.”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Áldozatvédelmi kisfilm kézzel1 új logov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5263" y="1768227"/>
            <a:ext cx="5919190" cy="32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909">
                <p:cTn id="5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áldozat fogalma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1276" y="2084832"/>
            <a:ext cx="11117936" cy="4451892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pt-BR" sz="1800" i="1" u="sng" dirty="0"/>
              <a:t>AZ EURÓPI PARLAMENT ÉS A TANÁCS </a:t>
            </a:r>
            <a:r>
              <a:rPr lang="pt-BR" sz="1800" b="1" i="1" u="sng" dirty="0"/>
              <a:t>2012/29/EU IRÁNYELVE</a:t>
            </a:r>
            <a:r>
              <a:rPr lang="hu-HU" sz="1800" i="1" dirty="0"/>
              <a:t>:</a:t>
            </a:r>
          </a:p>
          <a:p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olyan </a:t>
            </a:r>
            <a:r>
              <a:rPr lang="hu-H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személy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aki </a:t>
            </a:r>
            <a:r>
              <a:rPr lang="hu-H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közvetlenül </a:t>
            </a:r>
            <a:r>
              <a:rPr lang="hu-H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bűncselekmény következtében </a:t>
            </a:r>
            <a:r>
              <a:rPr lang="hu-H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sérelmet </a:t>
            </a:r>
            <a:r>
              <a:rPr lang="hu-H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szenvedett 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ideértve a </a:t>
            </a:r>
            <a:r>
              <a:rPr lang="hu-H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fizikai, szellemi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vagy </a:t>
            </a:r>
            <a:r>
              <a:rPr lang="hu-H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érzelmi sérülés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vagy </a:t>
            </a:r>
            <a:r>
              <a:rPr lang="hu-H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gazdasági hátrányt</a:t>
            </a:r>
            <a:r>
              <a:rPr lang="hu-H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közvetlenül bűncselekmény következtében életét vesztett személy családtagjai, akik e személy elhalálozása folytán sérelmet szenvedtek;</a:t>
            </a:r>
          </a:p>
          <a:p>
            <a:pPr marL="457200" lvl="1" indent="0">
              <a:buFont typeface="Wingdings 3" panose="05040102010807070707" pitchFamily="18" charset="2"/>
              <a:buNone/>
            </a:pPr>
            <a:r>
              <a:rPr lang="hu-H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Családtag:</a:t>
            </a:r>
            <a:r>
              <a:rPr lang="hu-H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házastárs, az áldozattal közös háztartásban, szilárd és tartós alapon, elkötelezett, bensőséges kapcsolatban élő személy,   </a:t>
            </a:r>
          </a:p>
          <a:p>
            <a:pPr marL="457200" lvl="1" indent="0">
              <a:buFont typeface="Wingdings 3" panose="05040102010807070707" pitchFamily="18" charset="2"/>
              <a:buNone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az  egyenes ági hozzátartozók, a testvérek, valamint az áldozat által eltartott személyek;</a:t>
            </a:r>
          </a:p>
          <a:p>
            <a:pPr marL="457200" lvl="1" indent="0">
              <a:buFont typeface="Wingdings 3" panose="05040102010807070707" pitchFamily="18" charset="2"/>
              <a:buNone/>
            </a:pPr>
            <a:r>
              <a:rPr lang="hu-H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Gyermek:</a:t>
            </a:r>
            <a:r>
              <a:rPr lang="hu-H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minden 18. életévét be nem töltött </a:t>
            </a:r>
            <a:r>
              <a:rPr lang="hu-H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személy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hu-HU" sz="19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bűncselekmények áldozatainak segítéséről és az állami kárenyhítésről szóló </a:t>
            </a:r>
            <a:r>
              <a:rPr lang="hu-HU" sz="19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2005. évi CXXXV. t</a:t>
            </a:r>
            <a:r>
              <a:rPr lang="hu-HU" sz="19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örvény (</a:t>
            </a:r>
            <a:r>
              <a:rPr lang="hu-HU" sz="19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hu-HU" sz="19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hu-HU" sz="19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hu-HU" sz="19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Magyarország területén elkövetett </a:t>
            </a: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bűncselekmény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a Magyarország területén elkövetett tulajdon elleni szabálysértés </a:t>
            </a: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személy sértettje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valamint az a természetes személy, aki a Magyarország területén elkövetett bűncselekmény vagy a Magyarország területén elkövetett tulajdon elleni szabálysértés közvetlen következményeként hátrányt, így különösen </a:t>
            </a: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 vagy lelki sérülést, érzelmi megrázkódtatást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illetve </a:t>
            </a: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vagyoni kárt szenvedett </a:t>
            </a:r>
            <a:r>
              <a:rPr lang="hu-H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hu-H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hu-H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800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092363" y="156757"/>
            <a:ext cx="4346849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Sértett: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vagy nem természetes személy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akinek vagy amelynek a jogát vagy a jogos érdekét a bűncselekmény közvetlenül sértette vagy veszélyeztette.</a:t>
            </a:r>
          </a:p>
          <a:p>
            <a:endParaRPr lang="hu-HU" dirty="0"/>
          </a:p>
        </p:txBody>
      </p:sp>
      <p:sp>
        <p:nvSpPr>
          <p:cNvPr id="5" name="Nem egyenlő 4"/>
          <p:cNvSpPr/>
          <p:nvPr/>
        </p:nvSpPr>
        <p:spPr>
          <a:xfrm rot="20480567">
            <a:off x="5844175" y="836082"/>
            <a:ext cx="1211817" cy="426452"/>
          </a:xfrm>
          <a:prstGeom prst="mathNotEqua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0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áldozatsegítés rendszere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68" y="1762500"/>
            <a:ext cx="5980137" cy="5095500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>
            <a:off x="8952505" y="4202084"/>
            <a:ext cx="978408" cy="48463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002060"/>
              </a:solidFill>
            </a:endParaRPr>
          </a:p>
        </p:txBody>
      </p:sp>
      <p:sp>
        <p:nvSpPr>
          <p:cNvPr id="6" name="Balra nyíl 5"/>
          <p:cNvSpPr/>
          <p:nvPr/>
        </p:nvSpPr>
        <p:spPr>
          <a:xfrm>
            <a:off x="1773551" y="4202084"/>
            <a:ext cx="1147826" cy="484632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9795315" y="2709792"/>
            <a:ext cx="1779272" cy="914400"/>
          </a:xfrm>
          <a:prstGeom prst="ellips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ook Antiqua" panose="02040602050305030304" pitchFamily="18" charset="0"/>
              </a:rPr>
              <a:t>Nyomozó hatóság</a:t>
            </a:r>
            <a:endParaRPr lang="hu-HU" dirty="0">
              <a:latin typeface="Book Antiqua" panose="02040602050305030304" pitchFamily="18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10098302" y="3910101"/>
            <a:ext cx="1779272" cy="914400"/>
          </a:xfrm>
          <a:prstGeom prst="ellips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ook Antiqua" panose="02040602050305030304" pitchFamily="18" charset="0"/>
              </a:rPr>
              <a:t>Ügyészsé</a:t>
            </a:r>
            <a:r>
              <a:rPr lang="hu-HU" sz="1600" dirty="0" smtClean="0">
                <a:latin typeface="Book Antiqua" panose="02040602050305030304" pitchFamily="18" charset="0"/>
              </a:rPr>
              <a:t>g</a:t>
            </a:r>
            <a:endParaRPr lang="hu-HU" sz="1600" dirty="0">
              <a:latin typeface="Book Antiqua" panose="02040602050305030304" pitchFamily="18" charset="0"/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9795315" y="5110410"/>
            <a:ext cx="1779272" cy="914400"/>
          </a:xfrm>
          <a:prstGeom prst="ellips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ook Antiqua" panose="02040602050305030304" pitchFamily="18" charset="0"/>
              </a:rPr>
              <a:t>Bíróság</a:t>
            </a:r>
            <a:endParaRPr lang="hu-HU" dirty="0">
              <a:latin typeface="Book Antiqua" panose="02040602050305030304" pitchFamily="18" charset="0"/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413755" y="2627242"/>
            <a:ext cx="2428865" cy="1079500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ook Antiqua" panose="02040602050305030304" pitchFamily="18" charset="0"/>
              </a:rPr>
              <a:t>Állami áldozatsegítés</a:t>
            </a:r>
            <a:endParaRPr lang="hu-HU" sz="1400" dirty="0"/>
          </a:p>
        </p:txBody>
      </p:sp>
      <p:sp>
        <p:nvSpPr>
          <p:cNvPr id="11" name="Ellipszis 10"/>
          <p:cNvSpPr/>
          <p:nvPr/>
        </p:nvSpPr>
        <p:spPr>
          <a:xfrm>
            <a:off x="187453" y="4692771"/>
            <a:ext cx="2644241" cy="1597706"/>
          </a:xfrm>
          <a:prstGeom prst="ellips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atin typeface="Book Antiqua" panose="02040602050305030304" pitchFamily="18" charset="0"/>
              </a:rPr>
              <a:t>Civil szervezetek </a:t>
            </a:r>
            <a:r>
              <a:rPr lang="hu-HU" sz="1400" dirty="0" smtClean="0">
                <a:latin typeface="Book Antiqua" panose="02040602050305030304" pitchFamily="18" charset="0"/>
              </a:rPr>
              <a:t>(</a:t>
            </a:r>
            <a:r>
              <a:rPr lang="hu-HU" sz="1400" dirty="0" err="1" smtClean="0">
                <a:latin typeface="Book Antiqua" panose="02040602050305030304" pitchFamily="18" charset="0"/>
              </a:rPr>
              <a:t>pl.Fehér</a:t>
            </a:r>
            <a:r>
              <a:rPr lang="hu-HU" sz="1400" dirty="0" smtClean="0">
                <a:latin typeface="Book Antiqua" panose="02040602050305030304" pitchFamily="18" charset="0"/>
              </a:rPr>
              <a:t> Gyűrű KHE, Szeretetszolgálatok</a:t>
            </a:r>
            <a:r>
              <a:rPr lang="hu-HU" sz="1600" dirty="0" smtClean="0">
                <a:latin typeface="Book Antiqua" panose="02040602050305030304" pitchFamily="18" charset="0"/>
              </a:rPr>
              <a:t>)</a:t>
            </a:r>
            <a:endParaRPr lang="hu-HU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615937" cy="1499616"/>
          </a:xfrm>
        </p:spPr>
        <p:txBody>
          <a:bodyPr>
            <a:normAutofit/>
          </a:bodyPr>
          <a:lstStyle/>
          <a:p>
            <a:r>
              <a:rPr lang="hu-HU" sz="4400" dirty="0"/>
              <a:t>A rendőrség szerepe az </a:t>
            </a:r>
            <a:r>
              <a:rPr lang="hu-HU" sz="4400" dirty="0" smtClean="0"/>
              <a:t>áldozatvédelemben</a:t>
            </a:r>
            <a:endParaRPr lang="hu-HU" sz="4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2829697"/>
          </a:xfrm>
        </p:spPr>
        <p:txBody>
          <a:bodyPr>
            <a:normAutofit/>
          </a:bodyPr>
          <a:lstStyle/>
          <a:p>
            <a:pPr>
              <a:buClrTx/>
              <a:buSzPct val="122000"/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Áldozatvédelem: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büntetőeljárásbeli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jogok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biztosítása -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különleges bánásmód </a:t>
            </a:r>
            <a:r>
              <a:rPr lang="hu-H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(Be.)</a:t>
            </a:r>
            <a:endParaRPr lang="hu-HU" sz="1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hu-H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fokozott figyelem </a:t>
            </a:r>
            <a:r>
              <a:rPr lang="hu-H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jogai gyakorlásának, kötelezettségei teljesítésének elősegítése és </a:t>
            </a:r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kímélete</a:t>
            </a:r>
            <a:r>
              <a:rPr lang="hu-H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illetve védelme </a:t>
            </a:r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érdekében</a:t>
            </a:r>
          </a:p>
          <a:p>
            <a:pPr marL="0" indent="0" algn="just">
              <a:buNone/>
            </a:pPr>
            <a:endParaRPr lang="hu-HU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hu-H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hu-HU" sz="1600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68" y="3929449"/>
            <a:ext cx="3440889" cy="2860786"/>
          </a:xfrm>
          <a:prstGeom prst="rect">
            <a:avLst/>
          </a:prstGeom>
          <a:effectLst>
            <a:softEdge rad="241300"/>
          </a:effectLst>
        </p:spPr>
      </p:pic>
      <p:cxnSp>
        <p:nvCxnSpPr>
          <p:cNvPr id="8" name="Egyenes összekötő nyíllal 7"/>
          <p:cNvCxnSpPr/>
          <p:nvPr/>
        </p:nvCxnSpPr>
        <p:spPr>
          <a:xfrm flipH="1">
            <a:off x="7488196" y="2656703"/>
            <a:ext cx="1064591" cy="523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8552787" y="2656703"/>
            <a:ext cx="261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Nyomozó hatóság, ügyészség, bíróság dönt róla</a:t>
            </a:r>
            <a:endParaRPr lang="hu-H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112917" y="3542506"/>
            <a:ext cx="57953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Külön </a:t>
            </a:r>
            <a:r>
              <a:rPr lang="hu-H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döntés nélkül különleges bánásmódot igénylő személynek minősül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a </a:t>
            </a:r>
            <a:r>
              <a:rPr lang="hu-H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tizennyolcadik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életévét be nem töltött személy,</a:t>
            </a:r>
          </a:p>
          <a:p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a fogyatékos személyek jogairól és esélyegyenlőségük biztosításáról szóló törvényben meghatározott fogyatékos személy, és az is, aki ilyennek minősülhet, valamint</a:t>
            </a:r>
          </a:p>
          <a:p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a nemi élet szabadsága és a nemi erkölcs elleni bűncselekmény sértettje.</a:t>
            </a:r>
          </a:p>
          <a:p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926757" y="5086290"/>
            <a:ext cx="5421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SzPct val="122000"/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Áldozatvédelmi referensi hálózat a rendőrségen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629947" y="5529896"/>
            <a:ext cx="3954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CÉL: </a:t>
            </a:r>
          </a:p>
          <a:p>
            <a:pPr algn="ctr"/>
            <a:r>
              <a:rPr lang="hu-H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Magánélet kímélete, tiszteletben tartása, </a:t>
            </a:r>
          </a:p>
          <a:p>
            <a:pPr algn="ctr"/>
            <a:r>
              <a:rPr lang="hu-H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újabb </a:t>
            </a:r>
            <a:r>
              <a:rPr lang="hu-H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traumatizálódás</a:t>
            </a:r>
            <a:r>
              <a:rPr lang="hu-H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elkerülése, </a:t>
            </a:r>
          </a:p>
          <a:p>
            <a:pPr algn="ctr"/>
            <a:r>
              <a:rPr lang="hu-H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segítségnyújtás </a:t>
            </a:r>
            <a:endParaRPr lang="hu-H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15715"/>
            <a:ext cx="11544288" cy="1325563"/>
          </a:xfrm>
        </p:spPr>
        <p:txBody>
          <a:bodyPr/>
          <a:lstStyle/>
          <a:p>
            <a:pPr algn="ctr"/>
            <a:r>
              <a:rPr lang="hu-HU" dirty="0" smtClean="0"/>
              <a:t>A rendőrség szerepe az áldozatsegítésben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2005. évi CXXXV. törvény (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Ást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szerint </a:t>
            </a:r>
          </a:p>
          <a:p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bűncselekményt elszenvedett személy  sérelmei enyhüljenek</a:t>
            </a:r>
          </a:p>
          <a:p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lehető legnagyobb arányban sikerüljön elérni az áldozatokat</a:t>
            </a:r>
            <a:endParaRPr lang="hu-H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6683432" y="2493818"/>
            <a:ext cx="532015" cy="19950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00206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464829" y="2093158"/>
            <a:ext cx="4495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Ehhez azonban az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önkéntes hozzájárulásuk szükséges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melyet megfelelő tájékoztatást követően a  nyomozó hatóság tud kérni az érintettektől a kihallgatásuk során.</a:t>
            </a:r>
          </a:p>
        </p:txBody>
      </p:sp>
      <p:sp>
        <p:nvSpPr>
          <p:cNvPr id="6" name="Téglalap 5"/>
          <p:cNvSpPr/>
          <p:nvPr/>
        </p:nvSpPr>
        <p:spPr>
          <a:xfrm>
            <a:off x="4147000" y="3540984"/>
            <a:ext cx="507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áldozatok közvetlen elérése</a:t>
            </a:r>
            <a:r>
              <a:rPr lang="hu-HU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-out rendszer)</a:t>
            </a:r>
          </a:p>
        </p:txBody>
      </p:sp>
      <p:sp>
        <p:nvSpPr>
          <p:cNvPr id="7" name="Jobbra nyíl 6"/>
          <p:cNvSpPr/>
          <p:nvPr/>
        </p:nvSpPr>
        <p:spPr>
          <a:xfrm rot="9576001">
            <a:off x="9279168" y="3402963"/>
            <a:ext cx="867194" cy="18583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00206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203255" y="4068759"/>
            <a:ext cx="103410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általános nyomozó hatóság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43/A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 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. § (1)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bekezdésben felsorolt bűncselekmények sértettjét 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feljelentés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megtételekor vagy első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tanúkénti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kihallgatásakor 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tájékoztatja</a:t>
            </a:r>
          </a:p>
          <a:p>
            <a:pPr algn="just"/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áldozatsegítő szolgálatokról,</a:t>
            </a:r>
          </a:p>
          <a:p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arról, hogy támogatásra lehet jogosult, és</a:t>
            </a:r>
          </a:p>
          <a:p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arról, hogy hozzájárulása esetén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meghatározott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adatait,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elérhetőségeit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közvetlen kapcsolatfelvétel céljából továbbítja az áldozatsegítő szolgálat részére.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(Adatok továbbítása: azonnal, de legfeljebb 2 munkanapon belül!)</a:t>
            </a:r>
          </a:p>
        </p:txBody>
      </p:sp>
    </p:spTree>
    <p:extLst>
      <p:ext uri="{BB962C8B-B14F-4D97-AF65-F5344CB8AC3E}">
        <p14:creationId xmlns:p14="http://schemas.microsoft.com/office/powerpoint/2010/main" val="220362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áldozatok közvetlen elérése</a:t>
            </a:r>
            <a:r>
              <a:rPr lang="hu-H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-out rendszer) bűncselekmények köre</a:t>
            </a:r>
          </a:p>
        </p:txBody>
      </p:sp>
      <p:sp>
        <p:nvSpPr>
          <p:cNvPr id="3" name="Téglalap 2"/>
          <p:cNvSpPr/>
          <p:nvPr/>
        </p:nvSpPr>
        <p:spPr>
          <a:xfrm>
            <a:off x="784178" y="1754163"/>
            <a:ext cx="1055267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népirtás,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emberiesség elleni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bűncselekmény,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apartheid,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hadikövet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a védett személy elleni erőszak,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egyéb háborús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bűntett,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emberölés,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testi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sértés,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emberrablás,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emberkereskedelem és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kényszermunka,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személyi szabadság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megsértése,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kényszerítés,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szexuális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kényszerítés,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szexuális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erőszak,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kapcsolati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erőszak,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lelkiismeret és vallásszabadság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megsértése,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közösség tagja elleni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erőszak,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egyesülési és a gyülekezési szabadság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megsértése,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alkotmányos rend erőszakos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megváltoztatása,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lázadás,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bántalmazás hivatalos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eljárásban,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bántalmazás közfeladatot ellátó személy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eljárásában,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kényszervallatás,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jogellenes </a:t>
            </a:r>
            <a:r>
              <a:rPr lang="hu-H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fogvatartás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hivatalos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 a közfeladatot ellátó személy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elleni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erőszak, a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hivatalos személy vagy közfeladatot ellátó személy támogatója elleni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erőszak,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nemzetközileg védett személy elleni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erőszak,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terrorcselekmény,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jármű hatalomba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kerítése,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rablás,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zsarolás,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önbíráskodás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zendülés minősített esetei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elöljáró vagy szolgálati közeg elleni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erőszak;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megrontás, 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szexuális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visszaélés, 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kerítés, 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üzletszerű kéjelgés 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elősegítése, 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gyermekprostitúció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kihasználása, 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zaklatás, 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kifosztás, 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lopás egyes esetei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hu-H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674</TotalTime>
  <Words>860</Words>
  <Application>Microsoft Office PowerPoint</Application>
  <PresentationFormat>Szélesvásznú</PresentationFormat>
  <Paragraphs>97</Paragraphs>
  <Slides>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7" baseType="lpstr">
      <vt:lpstr>Tw Cen MT Condensed</vt:lpstr>
      <vt:lpstr>Calibri</vt:lpstr>
      <vt:lpstr>Book Antiqua</vt:lpstr>
      <vt:lpstr>Palatino Linotype</vt:lpstr>
      <vt:lpstr>Tw Cen MT</vt:lpstr>
      <vt:lpstr>Arial</vt:lpstr>
      <vt:lpstr>Times New Roman</vt:lpstr>
      <vt:lpstr>Wingdings 3</vt:lpstr>
      <vt:lpstr>Integrál</vt:lpstr>
      <vt:lpstr>Áldozatvédelem,                                      Áldozatsegítés</vt:lpstr>
      <vt:lpstr>Ki és milyen az áldozat ?</vt:lpstr>
      <vt:lpstr>Hogyan lesz valakiből áldozat? </vt:lpstr>
      <vt:lpstr>Az áldozat fogalma</vt:lpstr>
      <vt:lpstr>Az áldozatsegítés rendszere</vt:lpstr>
      <vt:lpstr>A rendőrség szerepe az áldozatvédelemben</vt:lpstr>
      <vt:lpstr>A rendőrség szerepe az áldozatsegítésben</vt:lpstr>
      <vt:lpstr>Az áldozatok közvetlen elérése  (opt-out rendszer) bűncselekmények köre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Polyák ZSolt</dc:creator>
  <cp:lastModifiedBy>Szabó Ildikó</cp:lastModifiedBy>
  <cp:revision>47</cp:revision>
  <dcterms:created xsi:type="dcterms:W3CDTF">2025-01-17T05:59:11Z</dcterms:created>
  <dcterms:modified xsi:type="dcterms:W3CDTF">2025-04-29T08:45:53Z</dcterms:modified>
</cp:coreProperties>
</file>